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58" r:id="rId3"/>
    <p:sldId id="263" r:id="rId4"/>
    <p:sldId id="262" r:id="rId5"/>
    <p:sldId id="259" r:id="rId6"/>
    <p:sldId id="267" r:id="rId7"/>
    <p:sldId id="265" r:id="rId8"/>
    <p:sldId id="281" r:id="rId9"/>
    <p:sldId id="280" r:id="rId10"/>
    <p:sldId id="266" r:id="rId11"/>
    <p:sldId id="268" r:id="rId12"/>
    <p:sldId id="288" r:id="rId13"/>
    <p:sldId id="261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85" r:id="rId24"/>
    <p:sldId id="284" r:id="rId25"/>
    <p:sldId id="283" r:id="rId26"/>
    <p:sldId id="282" r:id="rId27"/>
    <p:sldId id="279" r:id="rId28"/>
    <p:sldId id="286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979E0-3DCC-45EA-B8F6-D7408524AD4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098F2-A3F7-4B26-97D0-B9EE61031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27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  <a:r>
              <a:rPr lang="en-US" baseline="0" dirty="0" smtClean="0"/>
              <a:t>  kiddo in JDC for length of time, may need to adjust school schedule to reflect </a:t>
            </a:r>
            <a:r>
              <a:rPr lang="en-US" baseline="0" dirty="0" err="1" smtClean="0"/>
              <a:t>siutation</a:t>
            </a:r>
            <a:r>
              <a:rPr lang="en-US" baseline="0" dirty="0" smtClean="0"/>
              <a:t>.  Have two kids enrolled in Digital Academy in order to work on and complete school credits.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098F2-A3F7-4B26-97D0-B9EE61031DD4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  <a:r>
              <a:rPr lang="en-US" baseline="0" dirty="0" smtClean="0"/>
              <a:t>  kiddo in JDC for length of time, may need to adjust school schedule to reflect </a:t>
            </a:r>
            <a:r>
              <a:rPr lang="en-US" baseline="0" dirty="0" err="1" smtClean="0"/>
              <a:t>siutation</a:t>
            </a:r>
            <a:r>
              <a:rPr lang="en-US" baseline="0" dirty="0" smtClean="0"/>
              <a:t>.  Have two kids enrolled in Digital Academy in order to work on and complete school credits.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098F2-A3F7-4B26-97D0-B9EE61031DD4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  <a:r>
              <a:rPr lang="en-US" baseline="0" dirty="0" smtClean="0"/>
              <a:t>  talking to kiddos about solving problems…would they be in JDC if they knew how to solve problems?  They don’t know their strengths.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098F2-A3F7-4B26-97D0-B9EE61031DD4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FA98B5-1FFE-4257-9BB3-AF8E9F30DDF8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176058-1C0D-4963-A1DD-963B7B5C49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I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Works with students to:</a:t>
            </a:r>
          </a:p>
          <a:p>
            <a:r>
              <a:rPr lang="en-US" sz="2200" b="1" dirty="0" smtClean="0"/>
              <a:t>Provide academic planning and assistance </a:t>
            </a:r>
            <a:r>
              <a:rPr lang="en-US" sz="2200" dirty="0" smtClean="0"/>
              <a:t>in accordance with MCPS K-12 comprehensive program.</a:t>
            </a:r>
          </a:p>
          <a:p>
            <a:pPr lvl="1"/>
            <a:r>
              <a:rPr lang="en-US" sz="2200" i="1" dirty="0" smtClean="0"/>
              <a:t>Including the formulation of academic plans, personal/social needs, and career plans as appropriate</a:t>
            </a:r>
          </a:p>
          <a:p>
            <a:r>
              <a:rPr lang="en-US" sz="2200" b="1" dirty="0" smtClean="0"/>
              <a:t>Provide stability, support, connection and consistency </a:t>
            </a:r>
            <a:r>
              <a:rPr lang="en-US" sz="2200" dirty="0" smtClean="0"/>
              <a:t>for students with multiple placements</a:t>
            </a:r>
          </a:p>
          <a:p>
            <a:r>
              <a:rPr lang="en-US" sz="2200" b="1" dirty="0" smtClean="0"/>
              <a:t>Ensure successful transitions and planning </a:t>
            </a:r>
            <a:r>
              <a:rPr lang="en-US" sz="2200" dirty="0" smtClean="0"/>
              <a:t>by collaborating with other educators, counselors and community program members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Community Agencies this position collaborates with:</a:t>
            </a:r>
          </a:p>
          <a:p>
            <a:pPr lvl="1"/>
            <a:r>
              <a:rPr lang="en-US" sz="2000" i="1" dirty="0" smtClean="0"/>
              <a:t>Missoula County Juvenile Detention Center</a:t>
            </a:r>
          </a:p>
          <a:p>
            <a:pPr lvl="1"/>
            <a:r>
              <a:rPr lang="en-US" sz="2000" i="1" dirty="0" smtClean="0"/>
              <a:t>Youth Homes Inc. group homes </a:t>
            </a:r>
          </a:p>
          <a:p>
            <a:pPr lvl="2"/>
            <a:r>
              <a:rPr lang="en-US" sz="1700" i="1" dirty="0" smtClean="0"/>
              <a:t>(including the Shirley Miller Attention Home)</a:t>
            </a:r>
          </a:p>
          <a:p>
            <a:pPr lvl="1"/>
            <a:r>
              <a:rPr lang="en-US" sz="2000" i="1" dirty="0" smtClean="0"/>
              <a:t>AWARE Inc. group homes</a:t>
            </a:r>
          </a:p>
          <a:p>
            <a:pPr lvl="1"/>
            <a:r>
              <a:rPr lang="en-US" sz="2000" i="1" dirty="0" smtClean="0"/>
              <a:t>Watson Children’s Shelter</a:t>
            </a:r>
          </a:p>
          <a:p>
            <a:pPr lvl="1"/>
            <a:r>
              <a:rPr lang="en-US" sz="2000" i="1" dirty="0" smtClean="0"/>
              <a:t>Teen Recovery Center</a:t>
            </a:r>
          </a:p>
          <a:p>
            <a:pPr lvl="1"/>
            <a:r>
              <a:rPr lang="en-US" sz="2000" i="1" dirty="0" smtClean="0"/>
              <a:t>Providence / Adolescent Partial Hospitalization Program</a:t>
            </a:r>
          </a:p>
          <a:p>
            <a:pPr lvl="1"/>
            <a:r>
              <a:rPr lang="en-US" sz="2000" i="1" dirty="0" smtClean="0"/>
              <a:t>Mountain Home (for young mothers)</a:t>
            </a:r>
          </a:p>
          <a:p>
            <a:pPr lvl="1"/>
            <a:r>
              <a:rPr lang="en-US" sz="2000" i="1" dirty="0" smtClean="0"/>
              <a:t>Probation</a:t>
            </a:r>
          </a:p>
          <a:p>
            <a:pPr lvl="1"/>
            <a:r>
              <a:rPr lang="en-US" sz="2000" i="1" dirty="0" smtClean="0"/>
              <a:t>Missoula Drug Court team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hool counselors world of diff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294116"/>
            <a:ext cx="5257800" cy="501712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r>
              <a:rPr lang="en-US" dirty="0" smtClean="0"/>
              <a:t>The Role of a School Counselor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400" b="1" u="sng" dirty="0" smtClean="0"/>
              <a:t>SCHOOL COUNSELOR BELIEFS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r>
              <a:rPr lang="en-US" sz="2400" b="1" dirty="0" smtClean="0"/>
              <a:t>MCPS school counselors believe:</a:t>
            </a:r>
            <a:endParaRPr lang="en-US" sz="2400" dirty="0" smtClean="0"/>
          </a:p>
          <a:p>
            <a:pPr lvl="0"/>
            <a:r>
              <a:rPr lang="en-US" sz="2400" dirty="0" smtClean="0"/>
              <a:t>All students will succeed</a:t>
            </a:r>
          </a:p>
          <a:p>
            <a:pPr lvl="0"/>
            <a:r>
              <a:rPr lang="en-US" sz="2400" dirty="0" smtClean="0"/>
              <a:t>All students have dignity, worth, unique characteristics, and potential</a:t>
            </a:r>
          </a:p>
          <a:p>
            <a:pPr lvl="0"/>
            <a:r>
              <a:rPr lang="en-US" sz="2400" dirty="0" smtClean="0"/>
              <a:t>All students are active participants in achieving their goals</a:t>
            </a:r>
          </a:p>
          <a:p>
            <a:pPr lvl="0"/>
            <a:r>
              <a:rPr lang="en-US" sz="2400" dirty="0" smtClean="0"/>
              <a:t>All students learn best when they are meaningfully engaged in their learning</a:t>
            </a:r>
          </a:p>
          <a:p>
            <a:pPr>
              <a:buNone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r>
              <a:rPr lang="en-US" sz="2400" b="1" dirty="0" smtClean="0"/>
              <a:t>We believe the school counseling program:</a:t>
            </a:r>
            <a:endParaRPr lang="en-US" sz="2400" dirty="0" smtClean="0"/>
          </a:p>
          <a:p>
            <a:pPr lvl="0"/>
            <a:r>
              <a:rPr lang="en-US" sz="2400" dirty="0" smtClean="0"/>
              <a:t>Is available to and empowers all students</a:t>
            </a:r>
          </a:p>
          <a:p>
            <a:pPr lvl="0"/>
            <a:r>
              <a:rPr lang="en-US" sz="2400" dirty="0" smtClean="0"/>
              <a:t>Is comprehensive, developmental, and central to the school and district mission</a:t>
            </a:r>
          </a:p>
          <a:p>
            <a:pPr lvl="0"/>
            <a:r>
              <a:rPr lang="en-US" sz="2400" dirty="0" smtClean="0"/>
              <a:t>Is proactive in supporting all students</a:t>
            </a:r>
          </a:p>
          <a:p>
            <a:pPr lvl="0"/>
            <a:r>
              <a:rPr lang="en-US" sz="2400" dirty="0" smtClean="0"/>
              <a:t>Is available to families, staff, and community in support of all students</a:t>
            </a:r>
          </a:p>
          <a:p>
            <a:pPr>
              <a:buNone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r>
              <a:rPr lang="en-US" sz="2400" b="1" dirty="0" smtClean="0"/>
              <a:t>And that all school counselors advocate for students by:</a:t>
            </a:r>
            <a:endParaRPr lang="en-US" sz="2400" dirty="0" smtClean="0"/>
          </a:p>
          <a:p>
            <a:pPr lvl="0"/>
            <a:r>
              <a:rPr lang="en-US" sz="2400" dirty="0" smtClean="0"/>
              <a:t>Facilitating resiliency and belonging through listening and responding to student needs and interests</a:t>
            </a:r>
          </a:p>
          <a:p>
            <a:pPr lvl="0"/>
            <a:r>
              <a:rPr lang="en-US" sz="2400" dirty="0" smtClean="0"/>
              <a:t>Promoting a positive, safe, and healthy school culture</a:t>
            </a:r>
          </a:p>
          <a:p>
            <a:pPr lvl="0"/>
            <a:r>
              <a:rPr lang="en-US" sz="2400" dirty="0" smtClean="0"/>
              <a:t>Having unique access, opportunity, and responsibility to influence students and the school environment</a:t>
            </a:r>
          </a:p>
          <a:p>
            <a:pPr lvl="0"/>
            <a:r>
              <a:rPr lang="en-US" sz="2400" dirty="0" smtClean="0"/>
              <a:t>Possessing expertise, specialized training, and licensure in school counseling </a:t>
            </a:r>
          </a:p>
          <a:p>
            <a:pPr lvl="0"/>
            <a:r>
              <a:rPr lang="en-US" sz="2400" dirty="0" smtClean="0"/>
              <a:t>Engaging in ongoing professional learning</a:t>
            </a:r>
          </a:p>
          <a:p>
            <a:pPr lvl="0"/>
            <a:r>
              <a:rPr lang="en-US" sz="2400" dirty="0" smtClean="0"/>
              <a:t>Abiding by ASCA ethical standards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Using the American School Counselor Association Model, MCPS developed a K-12 Counseling Curriculum that has: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Using the American School Counselor Association Model, MCPS developed a K-12 Counseling Curriculum that has: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Three Domains:</a:t>
            </a:r>
          </a:p>
          <a:p>
            <a:pPr>
              <a:buNone/>
            </a:pPr>
            <a:r>
              <a:rPr lang="en-US" sz="2200" dirty="0" smtClean="0"/>
              <a:t>	1.	Academic Development</a:t>
            </a:r>
          </a:p>
          <a:p>
            <a:pPr>
              <a:buNone/>
            </a:pPr>
            <a:r>
              <a:rPr lang="en-US" sz="2200" dirty="0" smtClean="0"/>
              <a:t>	2.	Personal/Social/Emotional Development</a:t>
            </a:r>
          </a:p>
          <a:p>
            <a:pPr>
              <a:buNone/>
            </a:pPr>
            <a:r>
              <a:rPr lang="en-US" sz="2200" dirty="0" smtClean="0"/>
              <a:t>	3.	Career Development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Using the American School Counselor Association Model, MCPS developed a K-12 Counseling Curriculum that has: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Three Domains:</a:t>
            </a:r>
          </a:p>
          <a:p>
            <a:pPr>
              <a:buNone/>
            </a:pPr>
            <a:r>
              <a:rPr lang="en-US" sz="2200" dirty="0" smtClean="0"/>
              <a:t>	1.	Academic Development</a:t>
            </a:r>
          </a:p>
          <a:p>
            <a:pPr>
              <a:buNone/>
            </a:pPr>
            <a:r>
              <a:rPr lang="en-US" sz="2200" dirty="0" smtClean="0"/>
              <a:t>	2.	Personal/Social/Emotional Development</a:t>
            </a:r>
          </a:p>
          <a:p>
            <a:pPr>
              <a:buNone/>
            </a:pPr>
            <a:r>
              <a:rPr lang="en-US" sz="2200" dirty="0" smtClean="0"/>
              <a:t>	3.	Career Development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>
                <a:solidFill>
                  <a:srgbClr val="00B050"/>
                </a:solidFill>
              </a:rPr>
              <a:t>Each Domain has 3 standards.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Using the American School Counselor Association Model, MCPS developed a K-12 Counseling Curriculum that has: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Three Domains:</a:t>
            </a:r>
          </a:p>
          <a:p>
            <a:pPr>
              <a:buNone/>
            </a:pPr>
            <a:r>
              <a:rPr lang="en-US" sz="2200" dirty="0" smtClean="0"/>
              <a:t>	1.	Academic Development</a:t>
            </a:r>
          </a:p>
          <a:p>
            <a:pPr>
              <a:buNone/>
            </a:pPr>
            <a:r>
              <a:rPr lang="en-US" sz="2200" dirty="0" smtClean="0"/>
              <a:t>	2.	Personal/Social/Emotional Development</a:t>
            </a:r>
          </a:p>
          <a:p>
            <a:pPr>
              <a:buNone/>
            </a:pPr>
            <a:r>
              <a:rPr lang="en-US" sz="2200" dirty="0" smtClean="0"/>
              <a:t>	3.	Career Development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>
                <a:solidFill>
                  <a:srgbClr val="00B050"/>
                </a:solidFill>
              </a:rPr>
              <a:t>Each Domain has 3 standards.</a:t>
            </a:r>
          </a:p>
          <a:p>
            <a:pPr>
              <a:buNone/>
            </a:pPr>
            <a:r>
              <a:rPr lang="en-US" sz="2200" dirty="0" smtClean="0">
                <a:solidFill>
                  <a:srgbClr val="0070C0"/>
                </a:solidFill>
              </a:rPr>
              <a:t>Each Standard is broken down into targeted goals for each grade level.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smtClean="0"/>
              <a:t>ACADEMIC DEVELOPMENT DOMAIN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/>
              <a:t>STANDARD 1: </a:t>
            </a:r>
            <a:r>
              <a:rPr lang="en-US" sz="2400" dirty="0" smtClean="0"/>
              <a:t>Students demonstrate the knowledge and skills that contribute to effective life-long learning.</a:t>
            </a:r>
          </a:p>
          <a:p>
            <a:endParaRPr lang="en-US" sz="2400" dirty="0" smtClean="0"/>
          </a:p>
          <a:p>
            <a:r>
              <a:rPr lang="en-US" sz="2400" b="1" dirty="0" smtClean="0"/>
              <a:t>STANDARD 2: </a:t>
            </a:r>
            <a:r>
              <a:rPr lang="en-US" sz="2400" dirty="0" smtClean="0"/>
              <a:t>Students graduate MCPS with the academic preparation essential to choose from a wide range of postsecondary options.</a:t>
            </a:r>
            <a:r>
              <a:rPr lang="en-US" sz="2400" b="1" dirty="0" smtClean="0"/>
              <a:t>	</a:t>
            </a:r>
          </a:p>
          <a:p>
            <a:endParaRPr lang="en-US" sz="2200" dirty="0" smtClean="0"/>
          </a:p>
          <a:p>
            <a:r>
              <a:rPr lang="en-US" b="1" dirty="0" smtClean="0"/>
              <a:t>STANDARD 3: </a:t>
            </a:r>
            <a:r>
              <a:rPr lang="en-US" dirty="0" smtClean="0"/>
              <a:t>Students evaluate the relationship between successful academics to the worlds of work, life, and community.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Example: </a:t>
            </a:r>
          </a:p>
          <a:p>
            <a:pPr>
              <a:buNone/>
            </a:pPr>
            <a:r>
              <a:rPr lang="en-US" sz="2000" b="1" dirty="0" smtClean="0"/>
              <a:t>ACADEMIC DEVELOPMENT DOMAIN</a:t>
            </a:r>
            <a:endParaRPr lang="en-US" sz="2000" dirty="0" smtClean="0"/>
          </a:p>
          <a:p>
            <a:r>
              <a:rPr lang="en-US" sz="2000" b="1" dirty="0" smtClean="0"/>
              <a:t>STANDARD 1: </a:t>
            </a:r>
            <a:r>
              <a:rPr lang="en-US" sz="2000" dirty="0" smtClean="0"/>
              <a:t>Students demonstrate the knowledge and skills that contribute to effective life-long learning.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3657600"/>
          <a:ext cx="8001000" cy="254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3657600"/>
                <a:gridCol w="327660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GRADE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KNOW: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BE ABLE TO DO: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know the skills needed to finish classroom tasks by myself.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know to work and study. </a:t>
                      </a:r>
                      <a:endParaRPr lang="en-US" sz="1200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finish classroom tasks by myself.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can describe how to finish work and study.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1. I know to adjust my high school graduation course plan if circumstances change.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2. I know online learning is an option to earn credit in some classes.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3. I know online learning strategies.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4. I know study skills and test taking strategies can improve my performance.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access my counselor to make revisions and discuss changes.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can be successful in online classes and know where to find resources.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3. I can improve my current study skills to improve my performance.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Services aimed at students identified as “Neglected or Delinquent” or otherwise “at-risk”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elinquent jail bo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886200"/>
            <a:ext cx="4281985" cy="2390775"/>
          </a:xfrm>
          <a:prstGeom prst="rect">
            <a:avLst/>
          </a:prstGeom>
        </p:spPr>
      </p:pic>
      <p:pic>
        <p:nvPicPr>
          <p:cNvPr id="5" name="Picture 4" descr="neglect adol gir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200400"/>
            <a:ext cx="2057400" cy="3063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Example: </a:t>
            </a:r>
          </a:p>
          <a:p>
            <a:pPr>
              <a:buNone/>
            </a:pPr>
            <a:r>
              <a:rPr lang="en-US" sz="2000" b="1" dirty="0" smtClean="0"/>
              <a:t>CAREER DEVELOPMENT DOMAIN</a:t>
            </a:r>
            <a:endParaRPr lang="en-US" sz="2000" dirty="0" smtClean="0"/>
          </a:p>
          <a:p>
            <a:r>
              <a:rPr lang="en-US" sz="2000" b="1" dirty="0" smtClean="0"/>
              <a:t>STANDARD 1: </a:t>
            </a:r>
            <a:r>
              <a:rPr lang="en-US" sz="2000" dirty="0" smtClean="0"/>
              <a:t>Students identify individual strengths and interests to make informed education and career decisions.</a:t>
            </a:r>
            <a:r>
              <a:rPr lang="en-US" sz="2000" b="1" dirty="0" smtClean="0"/>
              <a:t>		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3657600"/>
          <a:ext cx="8001000" cy="272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3657600"/>
                <a:gridCol w="327660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GRADE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KNOW: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BE ABLE TO DO: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1. I know I am better at some activities than at others.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2. I know my interests change over time.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3. I know my work skills and good choices affect the job I will get.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identify the activities I am good at.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can name interests that I have now and ones that I use to have.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3. I can name work skills that will help me to succeed in school and work</a:t>
                      </a: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.</a:t>
                      </a: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I </a:t>
                      </a: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know my strengths and weaknesses</a:t>
                      </a: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.</a:t>
                      </a:r>
                    </a:p>
                    <a:p>
                      <a:pPr marL="228600" marR="0" indent="-2286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. I know subjects relate to various career and post-secondary options.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4. I know the application procedures for post-secondary options</a:t>
                      </a: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recognize my strengths and weaknesses and work to improve both.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. I can choose electives and extra-curricular activities that fit my graduation plan.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4. I can explain application procedures for post-secondary options</a:t>
                      </a: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MCPS K-12 Counseling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Example: </a:t>
            </a:r>
          </a:p>
          <a:p>
            <a:pPr>
              <a:buNone/>
            </a:pPr>
            <a:r>
              <a:rPr lang="en-US" sz="2000" b="1" dirty="0" smtClean="0"/>
              <a:t>PERSONAL/SOCIAL/EMOTIONAL DEVELOPMENT DOMAIN</a:t>
            </a:r>
            <a:endParaRPr lang="en-US" sz="2000" dirty="0" smtClean="0"/>
          </a:p>
          <a:p>
            <a:r>
              <a:rPr lang="en-US" sz="2000" b="1" dirty="0" smtClean="0"/>
              <a:t>STANDARD 2: </a:t>
            </a:r>
            <a:r>
              <a:rPr lang="en-US" sz="2000" dirty="0" smtClean="0"/>
              <a:t>Students identify and utilize processes to set and achieve goals, make responsible decisions, solve problems, and be safe.	</a:t>
            </a:r>
            <a:r>
              <a:rPr lang="en-US" sz="2000" b="1" dirty="0" smtClean="0"/>
              <a:t>							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3657600"/>
          <a:ext cx="80010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3657600"/>
                <a:gridCol w="327660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GRADE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KNOW: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STUDENTS WILL BE ABLE TO DO: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know steps for solving problems and conflicts with others.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know how to be safe in different situations</a:t>
                      </a:r>
                      <a:r>
                        <a:rPr lang="en-US" sz="1200" dirty="0" smtClean="0">
                          <a:latin typeface="Times New Roman"/>
                          <a:ea typeface="MS Mincho"/>
                          <a:cs typeface="Times New Roman"/>
                        </a:rPr>
                        <a:t>.</a:t>
                      </a: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demonstrate the ability to solve problems and conflicts with others.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can be safe in different situations.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1. I know it is okay to ask for help.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2. I know safety issues are changing as I move toward adulthood.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>
                          <a:latin typeface="Times New Roman"/>
                          <a:ea typeface="MS Mincho"/>
                          <a:cs typeface="Times New Roman"/>
                        </a:rPr>
                        <a:t>3. I know problem-solving, decision-making, and refusal skills are needed to make safe and healthy life choices.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1. I can ask for help.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2. I can recognize that safety issues are changing as I move toward adulthood.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0020" marR="0" indent="-16002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286000" algn="l"/>
                          <a:tab pos="3200400" algn="l"/>
                          <a:tab pos="41148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S Mincho"/>
                          <a:cs typeface="Times New Roman"/>
                        </a:rPr>
                        <a:t>3. I can problem-solving, make decisions, and use refusal skills are needed to make safe and healthy life choices.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How does this fulfill Graduation Matters goals?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gradua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743200"/>
            <a:ext cx="4495800" cy="355874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How does this fulfill Graduation Matters goals?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One student at the JDC had not been enrolled in school since last March.  He is now enrolled and actively working on his classes.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How does this fulfill Graduation Matters goals?</a:t>
            </a:r>
          </a:p>
          <a:p>
            <a:r>
              <a:rPr lang="en-US" sz="2200" dirty="0" smtClean="0"/>
              <a:t>One student at the JDC had not been enrolled in school since last March.  He is now enrolled and actively working on his classes.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Another  student at the JDC has earned a full credit in math, and another quarter credit in English.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How does this fulfill Graduation Matters goals?</a:t>
            </a:r>
          </a:p>
          <a:p>
            <a:r>
              <a:rPr lang="en-US" sz="2200" dirty="0" smtClean="0"/>
              <a:t>One student at the JDC had not been enrolled in school since last March.  He is now enrolled and actively working on his classes.</a:t>
            </a:r>
          </a:p>
          <a:p>
            <a:r>
              <a:rPr lang="en-US" sz="2200" dirty="0" smtClean="0"/>
              <a:t>Another  student at the JDC has earned a full credit in math, and another quarter credit in English.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I have picked up homework for students and transported it out to the TRC so that they can keep up with their schoolwork while participating in a 35 day treatment program.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How does this fulfill Graduation Matters goals?</a:t>
            </a:r>
          </a:p>
          <a:p>
            <a:r>
              <a:rPr lang="en-US" sz="2200" dirty="0" smtClean="0"/>
              <a:t>One student at the JDC had not been enrolled in school since last March.  He is now enrolled and actively working on his classes.</a:t>
            </a:r>
          </a:p>
          <a:p>
            <a:r>
              <a:rPr lang="en-US" sz="2200" dirty="0" smtClean="0"/>
              <a:t>Another  student at the JDC has earned a full credit in math, and another quarter credit in English.</a:t>
            </a:r>
          </a:p>
          <a:p>
            <a:r>
              <a:rPr lang="en-US" sz="2200" dirty="0" smtClean="0"/>
              <a:t>I have picked up homework for students and transported it out to the TRC so that they can keep up with their schoolwork while participating in a 35 day treatment program.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When I meet with kids, I talk to them about their short- and long-term goals and what graduating with a degree can do for them.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How does this fulfill Graduation Matters goals?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As a liaison, I have collaborated with staff to set up a transition meeting for a student coming out of the TRC to set up a support plan, to help keep that student on track to graduation.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How does this fulfill Graduation Matters goals?</a:t>
            </a:r>
          </a:p>
          <a:p>
            <a:r>
              <a:rPr lang="en-US" sz="2200" dirty="0" smtClean="0"/>
              <a:t>As a liaison, I have collaborated with staff to set up a transition meeting for a student coming out of the TRC to set up a support plan, to help keep that student on track to graduation.</a:t>
            </a:r>
          </a:p>
          <a:p>
            <a:r>
              <a:rPr lang="en-US" sz="2200" dirty="0" smtClean="0">
                <a:solidFill>
                  <a:srgbClr val="00B050"/>
                </a:solidFill>
              </a:rPr>
              <a:t>As a member of the Drug Court Team, I can/do report on the status of students’ academic and attendance standings, in order to inform the Team and help make best decisions for a particular student.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b="1" dirty="0" smtClean="0">
                <a:solidFill>
                  <a:srgbClr val="00B050"/>
                </a:solidFill>
                <a:latin typeface="English111 Vivace BT" pitchFamily="66" charset="0"/>
              </a:rPr>
              <a:t>~ The End ~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			Thank You!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			Questions?</a:t>
            </a:r>
            <a:endParaRPr lang="en-US" sz="2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651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Picture 5" descr="smiley gu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743200"/>
            <a:ext cx="2154237" cy="273515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Services aimed at students identified as “Neglected or Delinquent” or otherwise “at-risk”</a:t>
            </a:r>
          </a:p>
          <a:p>
            <a:pPr lvl="1"/>
            <a:r>
              <a:rPr lang="en-US" sz="2200" i="1" dirty="0" smtClean="0"/>
              <a:t>Position and goals may evolve and change with needs to be determined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Services aimed at students identified as “Neglected or Delinquent” or otherwise “at-risk”</a:t>
            </a:r>
          </a:p>
          <a:p>
            <a:pPr lvl="1"/>
            <a:r>
              <a:rPr lang="en-US" sz="2200" i="1" dirty="0" smtClean="0"/>
              <a:t>Position and goals may evolve and change with needs to be determined</a:t>
            </a:r>
          </a:p>
          <a:p>
            <a:r>
              <a:rPr lang="en-US" sz="2200" b="1" dirty="0" smtClean="0"/>
              <a:t>Works collaboratively with: </a:t>
            </a:r>
          </a:p>
          <a:p>
            <a:pPr lvl="1"/>
            <a:r>
              <a:rPr lang="en-US" sz="2200" dirty="0" smtClean="0"/>
              <a:t>MCPS staff </a:t>
            </a:r>
            <a:r>
              <a:rPr lang="en-US" sz="2200" i="1" dirty="0" smtClean="0"/>
              <a:t>(especially school-based counselors, social workers, </a:t>
            </a:r>
            <a:r>
              <a:rPr lang="en-US" sz="2200" i="1" dirty="0" err="1" smtClean="0"/>
              <a:t>SpEd</a:t>
            </a:r>
            <a:r>
              <a:rPr lang="en-US" sz="2200" i="1" dirty="0" smtClean="0"/>
              <a:t> case managers/teachers)</a:t>
            </a:r>
            <a:endParaRPr lang="en-US" sz="2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Services aimed at students identified as “Neglected or Delinquent” or otherwise “at-risk”</a:t>
            </a:r>
          </a:p>
          <a:p>
            <a:pPr lvl="1"/>
            <a:r>
              <a:rPr lang="en-US" sz="2200" i="1" dirty="0" smtClean="0"/>
              <a:t>Position and goals may evolve and change with needs to be determined</a:t>
            </a:r>
          </a:p>
          <a:p>
            <a:r>
              <a:rPr lang="en-US" sz="2200" b="1" dirty="0" smtClean="0"/>
              <a:t>Works collaboratively with</a:t>
            </a:r>
            <a:r>
              <a:rPr lang="en-US" sz="2200" dirty="0" smtClean="0"/>
              <a:t>: </a:t>
            </a:r>
          </a:p>
          <a:p>
            <a:pPr lvl="1"/>
            <a:r>
              <a:rPr lang="en-US" sz="2200" dirty="0" smtClean="0"/>
              <a:t>MCPS staff </a:t>
            </a:r>
            <a:r>
              <a:rPr lang="en-US" sz="2200" i="1" dirty="0" smtClean="0"/>
              <a:t>(especially school-based counselors, social workers, </a:t>
            </a:r>
            <a:r>
              <a:rPr lang="en-US" sz="2200" i="1" dirty="0" err="1" smtClean="0"/>
              <a:t>SpEd</a:t>
            </a:r>
            <a:r>
              <a:rPr lang="en-US" sz="2200" i="1" dirty="0" smtClean="0"/>
              <a:t> case managers/teachers)</a:t>
            </a:r>
          </a:p>
          <a:p>
            <a:pPr lvl="1"/>
            <a:r>
              <a:rPr lang="en-US" sz="2200" dirty="0" smtClean="0"/>
              <a:t>Community Agency personnel </a:t>
            </a:r>
            <a:r>
              <a:rPr lang="en-US" sz="2200" i="1" dirty="0" smtClean="0"/>
              <a:t>(program staff, case managers, probation officers)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Services aimed at students identified as “Neglected or Delinquent” or otherwise “at-risk”</a:t>
            </a:r>
          </a:p>
          <a:p>
            <a:pPr lvl="1"/>
            <a:r>
              <a:rPr lang="en-US" sz="2200" i="1" dirty="0" smtClean="0"/>
              <a:t>Position and goals may evolve and change with needs to be determined</a:t>
            </a:r>
          </a:p>
          <a:p>
            <a:r>
              <a:rPr lang="en-US" sz="2200" b="1" dirty="0" smtClean="0"/>
              <a:t>Works collaboratively with</a:t>
            </a:r>
            <a:r>
              <a:rPr lang="en-US" sz="2200" dirty="0" smtClean="0"/>
              <a:t>: </a:t>
            </a:r>
          </a:p>
          <a:p>
            <a:pPr lvl="1"/>
            <a:r>
              <a:rPr lang="en-US" sz="2200" dirty="0" smtClean="0"/>
              <a:t>MCPS staff </a:t>
            </a:r>
            <a:r>
              <a:rPr lang="en-US" sz="2200" i="1" dirty="0" smtClean="0"/>
              <a:t>(especially school-based counselors, social workers, </a:t>
            </a:r>
            <a:r>
              <a:rPr lang="en-US" sz="2200" i="1" dirty="0" err="1" smtClean="0"/>
              <a:t>SpEd</a:t>
            </a:r>
            <a:r>
              <a:rPr lang="en-US" sz="2200" i="1" dirty="0" smtClean="0"/>
              <a:t> case managers/teachers)</a:t>
            </a:r>
          </a:p>
          <a:p>
            <a:pPr lvl="1"/>
            <a:r>
              <a:rPr lang="en-US" sz="2200" dirty="0" smtClean="0"/>
              <a:t>Community Agency personnel </a:t>
            </a:r>
            <a:r>
              <a:rPr lang="en-US" sz="2200" i="1" dirty="0" smtClean="0"/>
              <a:t>(program staff, case managers, probation officers)</a:t>
            </a:r>
          </a:p>
          <a:p>
            <a:r>
              <a:rPr lang="en-US" sz="2200" b="1" dirty="0" smtClean="0"/>
              <a:t>Acts as a liaison between the community agencies and school system</a:t>
            </a:r>
          </a:p>
          <a:p>
            <a:pPr lvl="1"/>
            <a:endParaRPr lang="en-US" sz="2200" i="1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Works with students to:</a:t>
            </a:r>
          </a:p>
          <a:p>
            <a:r>
              <a:rPr lang="en-US" sz="2200" b="1" dirty="0" smtClean="0"/>
              <a:t>Provide academic planning and assistance </a:t>
            </a:r>
            <a:r>
              <a:rPr lang="en-US" sz="2200" dirty="0" smtClean="0"/>
              <a:t>in accordance with MCPS K-12 comprehensive program</a:t>
            </a: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Works with students to:</a:t>
            </a:r>
          </a:p>
          <a:p>
            <a:r>
              <a:rPr lang="en-US" sz="2200" b="1" dirty="0" smtClean="0"/>
              <a:t>Provide academic planning and assistance </a:t>
            </a:r>
            <a:r>
              <a:rPr lang="en-US" sz="2200" dirty="0" smtClean="0"/>
              <a:t>in accordance with MCPS K-12 comprehensive program.</a:t>
            </a:r>
          </a:p>
          <a:p>
            <a:pPr lvl="1"/>
            <a:r>
              <a:rPr lang="en-US" sz="2200" i="1" dirty="0" smtClean="0"/>
              <a:t>Including the formulation of academic plans, personal/social needs, and career plans as appropriate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Counselor for At-Risk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/>
              <a:t>Works with students to:</a:t>
            </a:r>
          </a:p>
          <a:p>
            <a:r>
              <a:rPr lang="en-US" sz="2200" b="1" dirty="0" smtClean="0"/>
              <a:t>Provide academic planning and assistance </a:t>
            </a:r>
            <a:r>
              <a:rPr lang="en-US" sz="2200" dirty="0" smtClean="0"/>
              <a:t>in accordance with MCPS K-12 comprehensive program.</a:t>
            </a:r>
          </a:p>
          <a:p>
            <a:pPr lvl="1"/>
            <a:r>
              <a:rPr lang="en-US" sz="2200" i="1" dirty="0" smtClean="0"/>
              <a:t>Including the formulation of academic plans, personal/social needs, and career plans as appropriate</a:t>
            </a:r>
          </a:p>
          <a:p>
            <a:r>
              <a:rPr lang="en-US" sz="2200" b="1" dirty="0" smtClean="0"/>
              <a:t>Provide stability, support, connection and consistency </a:t>
            </a:r>
            <a:r>
              <a:rPr lang="en-US" sz="2200" dirty="0" smtClean="0"/>
              <a:t>for students with multiple placements</a:t>
            </a: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524</TotalTime>
  <Words>1784</Words>
  <Application>Microsoft Office PowerPoint</Application>
  <PresentationFormat>On-screen Show (4:3)</PresentationFormat>
  <Paragraphs>229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Title I Program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PowerPoint Presentation</vt:lpstr>
      <vt:lpstr>The Role of a School Counselor</vt:lpstr>
      <vt:lpstr>MCPS K-12 Counseling Curriculum</vt:lpstr>
      <vt:lpstr>MCPS K-12 Counseling Curriculum</vt:lpstr>
      <vt:lpstr>MCPS K-12 Counseling Curriculum</vt:lpstr>
      <vt:lpstr>MCPS K-12 Counseling Curriculum</vt:lpstr>
      <vt:lpstr>MCPS K-12 Counseling Curriculum</vt:lpstr>
      <vt:lpstr>MCPS K-12 Counseling Curriculum</vt:lpstr>
      <vt:lpstr>MCPS K-12 Counseling Curriculum</vt:lpstr>
      <vt:lpstr>MCPS K-12 Counseling Curriculum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School Counselor for At-Risk Youth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I Program</dc:title>
  <dc:creator>Registered User</dc:creator>
  <cp:lastModifiedBy>Heather C. Davis Schmidt</cp:lastModifiedBy>
  <cp:revision>28</cp:revision>
  <dcterms:created xsi:type="dcterms:W3CDTF">2012-09-28T02:41:52Z</dcterms:created>
  <dcterms:modified xsi:type="dcterms:W3CDTF">2012-10-01T17:50:02Z</dcterms:modified>
</cp:coreProperties>
</file>